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3" r:id="rId5"/>
    <p:sldId id="268" r:id="rId6"/>
    <p:sldId id="265" r:id="rId7"/>
    <p:sldId id="271" r:id="rId8"/>
    <p:sldId id="270" r:id="rId9"/>
    <p:sldId id="272" r:id="rId10"/>
    <p:sldId id="273" r:id="rId11"/>
    <p:sldId id="260" r:id="rId12"/>
    <p:sldId id="275" r:id="rId13"/>
    <p:sldId id="276"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649"/>
    <a:srgbClr val="56C02A"/>
    <a:srgbClr val="019666"/>
    <a:srgbClr val="ADDA87"/>
    <a:srgbClr val="009766"/>
    <a:srgbClr val="8CC63F"/>
    <a:srgbClr val="F7E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B9039-22D9-4AC5-91CA-A2226CE23FBB}" v="2" dt="2023-11-09T08:20:05.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42" autoAdjust="0"/>
    <p:restoredTop sz="94660"/>
  </p:normalViewPr>
  <p:slideViewPr>
    <p:cSldViewPr snapToGrid="0" showGuides="1">
      <p:cViewPr varScale="1">
        <p:scale>
          <a:sx n="70" d="100"/>
          <a:sy n="70" d="100"/>
        </p:scale>
        <p:origin x="78" y="9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iletic" userId="f35a9f7c-8efb-4812-8d90-a443dc35d04d" providerId="ADAL" clId="{7EEB9039-22D9-4AC5-91CA-A2226CE23FBB}"/>
    <pc:docChg chg="custSel addSld delSld modSld">
      <pc:chgData name="Ana Miletic" userId="f35a9f7c-8efb-4812-8d90-a443dc35d04d" providerId="ADAL" clId="{7EEB9039-22D9-4AC5-91CA-A2226CE23FBB}" dt="2023-11-09T08:29:03.888" v="1149" actId="115"/>
      <pc:docMkLst>
        <pc:docMk/>
      </pc:docMkLst>
      <pc:sldChg chg="modSp mod">
        <pc:chgData name="Ana Miletic" userId="f35a9f7c-8efb-4812-8d90-a443dc35d04d" providerId="ADAL" clId="{7EEB9039-22D9-4AC5-91CA-A2226CE23FBB}" dt="2023-11-09T08:29:03.888" v="1149" actId="115"/>
        <pc:sldMkLst>
          <pc:docMk/>
          <pc:sldMk cId="3501848110" sldId="260"/>
        </pc:sldMkLst>
        <pc:spChg chg="mod">
          <ac:chgData name="Ana Miletic" userId="f35a9f7c-8efb-4812-8d90-a443dc35d04d" providerId="ADAL" clId="{7EEB9039-22D9-4AC5-91CA-A2226CE23FBB}" dt="2023-11-09T08:24:15.336" v="1063" actId="20577"/>
          <ac:spMkLst>
            <pc:docMk/>
            <pc:sldMk cId="3501848110" sldId="260"/>
            <ac:spMk id="5" creationId="{9C774F5C-E5F7-E0D8-14CC-07AD37EF997A}"/>
          </ac:spMkLst>
        </pc:spChg>
        <pc:spChg chg="mod">
          <ac:chgData name="Ana Miletic" userId="f35a9f7c-8efb-4812-8d90-a443dc35d04d" providerId="ADAL" clId="{7EEB9039-22D9-4AC5-91CA-A2226CE23FBB}" dt="2023-11-09T08:29:03.888" v="1149" actId="115"/>
          <ac:spMkLst>
            <pc:docMk/>
            <pc:sldMk cId="3501848110" sldId="260"/>
            <ac:spMk id="6" creationId="{2ABD3DA6-A616-AA5A-CA18-CB83DEAF65F2}"/>
          </ac:spMkLst>
        </pc:spChg>
      </pc:sldChg>
      <pc:sldChg chg="modSp mod">
        <pc:chgData name="Ana Miletic" userId="f35a9f7c-8efb-4812-8d90-a443dc35d04d" providerId="ADAL" clId="{7EEB9039-22D9-4AC5-91CA-A2226CE23FBB}" dt="2023-11-09T08:27:44.858" v="1143" actId="114"/>
        <pc:sldMkLst>
          <pc:docMk/>
          <pc:sldMk cId="3164641919" sldId="263"/>
        </pc:sldMkLst>
        <pc:spChg chg="mod">
          <ac:chgData name="Ana Miletic" userId="f35a9f7c-8efb-4812-8d90-a443dc35d04d" providerId="ADAL" clId="{7EEB9039-22D9-4AC5-91CA-A2226CE23FBB}" dt="2023-11-09T08:27:44.858" v="1143" actId="114"/>
          <ac:spMkLst>
            <pc:docMk/>
            <pc:sldMk cId="3164641919" sldId="263"/>
            <ac:spMk id="3" creationId="{CBEDF455-626B-58BF-2C72-F3AAC1D490A3}"/>
          </ac:spMkLst>
        </pc:spChg>
        <pc:spChg chg="mod">
          <ac:chgData name="Ana Miletic" userId="f35a9f7c-8efb-4812-8d90-a443dc35d04d" providerId="ADAL" clId="{7EEB9039-22D9-4AC5-91CA-A2226CE23FBB}" dt="2023-11-09T08:08:42.215" v="3" actId="114"/>
          <ac:spMkLst>
            <pc:docMk/>
            <pc:sldMk cId="3164641919" sldId="263"/>
            <ac:spMk id="6" creationId="{00000000-0000-0000-0000-000000000000}"/>
          </ac:spMkLst>
        </pc:spChg>
      </pc:sldChg>
      <pc:sldChg chg="modSp mod">
        <pc:chgData name="Ana Miletic" userId="f35a9f7c-8efb-4812-8d90-a443dc35d04d" providerId="ADAL" clId="{7EEB9039-22D9-4AC5-91CA-A2226CE23FBB}" dt="2023-11-09T08:27:12.964" v="1115" actId="20577"/>
        <pc:sldMkLst>
          <pc:docMk/>
          <pc:sldMk cId="4261084721" sldId="264"/>
        </pc:sldMkLst>
        <pc:spChg chg="mod">
          <ac:chgData name="Ana Miletic" userId="f35a9f7c-8efb-4812-8d90-a443dc35d04d" providerId="ADAL" clId="{7EEB9039-22D9-4AC5-91CA-A2226CE23FBB}" dt="2023-11-09T08:27:12.964" v="1115" actId="20577"/>
          <ac:spMkLst>
            <pc:docMk/>
            <pc:sldMk cId="4261084721" sldId="264"/>
            <ac:spMk id="4" creationId="{00000000-0000-0000-0000-000000000000}"/>
          </ac:spMkLst>
        </pc:spChg>
      </pc:sldChg>
      <pc:sldChg chg="modSp mod">
        <pc:chgData name="Ana Miletic" userId="f35a9f7c-8efb-4812-8d90-a443dc35d04d" providerId="ADAL" clId="{7EEB9039-22D9-4AC5-91CA-A2226CE23FBB}" dt="2023-11-09T08:28:26.196" v="1145" actId="115"/>
        <pc:sldMkLst>
          <pc:docMk/>
          <pc:sldMk cId="3075849872" sldId="265"/>
        </pc:sldMkLst>
        <pc:spChg chg="mod">
          <ac:chgData name="Ana Miletic" userId="f35a9f7c-8efb-4812-8d90-a443dc35d04d" providerId="ADAL" clId="{7EEB9039-22D9-4AC5-91CA-A2226CE23FBB}" dt="2023-11-09T08:15:56.723" v="424" actId="14100"/>
          <ac:spMkLst>
            <pc:docMk/>
            <pc:sldMk cId="3075849872" sldId="265"/>
            <ac:spMk id="2" creationId="{7340621D-EDEB-3CD4-01AE-981CF5731BA9}"/>
          </ac:spMkLst>
        </pc:spChg>
        <pc:spChg chg="mod">
          <ac:chgData name="Ana Miletic" userId="f35a9f7c-8efb-4812-8d90-a443dc35d04d" providerId="ADAL" clId="{7EEB9039-22D9-4AC5-91CA-A2226CE23FBB}" dt="2023-11-09T08:28:26.196" v="1145" actId="115"/>
          <ac:spMkLst>
            <pc:docMk/>
            <pc:sldMk cId="3075849872" sldId="265"/>
            <ac:spMk id="3" creationId="{AA33CA85-64B8-B29E-319E-F8AC6D552E78}"/>
          </ac:spMkLst>
        </pc:spChg>
        <pc:spChg chg="mod">
          <ac:chgData name="Ana Miletic" userId="f35a9f7c-8efb-4812-8d90-a443dc35d04d" providerId="ADAL" clId="{7EEB9039-22D9-4AC5-91CA-A2226CE23FBB}" dt="2023-11-09T08:20:58.276" v="851" actId="20577"/>
          <ac:spMkLst>
            <pc:docMk/>
            <pc:sldMk cId="3075849872" sldId="265"/>
            <ac:spMk id="6" creationId="{9F6C8794-5965-C10C-CFB0-408873AB642E}"/>
          </ac:spMkLst>
        </pc:spChg>
      </pc:sldChg>
      <pc:sldChg chg="del">
        <pc:chgData name="Ana Miletic" userId="f35a9f7c-8efb-4812-8d90-a443dc35d04d" providerId="ADAL" clId="{7EEB9039-22D9-4AC5-91CA-A2226CE23FBB}" dt="2023-11-09T08:26:53.780" v="1076" actId="47"/>
        <pc:sldMkLst>
          <pc:docMk/>
          <pc:sldMk cId="2969080390" sldId="266"/>
        </pc:sldMkLst>
      </pc:sldChg>
      <pc:sldChg chg="new del">
        <pc:chgData name="Ana Miletic" userId="f35a9f7c-8efb-4812-8d90-a443dc35d04d" providerId="ADAL" clId="{7EEB9039-22D9-4AC5-91CA-A2226CE23FBB}" dt="2023-11-09T08:09:07.024" v="6" actId="47"/>
        <pc:sldMkLst>
          <pc:docMk/>
          <pc:sldMk cId="1593052141" sldId="267"/>
        </pc:sldMkLst>
      </pc:sldChg>
      <pc:sldChg chg="modSp add mod">
        <pc:chgData name="Ana Miletic" userId="f35a9f7c-8efb-4812-8d90-a443dc35d04d" providerId="ADAL" clId="{7EEB9039-22D9-4AC5-91CA-A2226CE23FBB}" dt="2023-11-09T08:27:56.010" v="1144" actId="115"/>
        <pc:sldMkLst>
          <pc:docMk/>
          <pc:sldMk cId="243840568" sldId="268"/>
        </pc:sldMkLst>
        <pc:spChg chg="mod">
          <ac:chgData name="Ana Miletic" userId="f35a9f7c-8efb-4812-8d90-a443dc35d04d" providerId="ADAL" clId="{7EEB9039-22D9-4AC5-91CA-A2226CE23FBB}" dt="2023-11-09T08:27:56.010" v="1144" actId="115"/>
          <ac:spMkLst>
            <pc:docMk/>
            <pc:sldMk cId="243840568" sldId="268"/>
            <ac:spMk id="2" creationId="{7340621D-EDEB-3CD4-01AE-981CF5731BA9}"/>
          </ac:spMkLst>
        </pc:spChg>
        <pc:spChg chg="mod">
          <ac:chgData name="Ana Miletic" userId="f35a9f7c-8efb-4812-8d90-a443dc35d04d" providerId="ADAL" clId="{7EEB9039-22D9-4AC5-91CA-A2226CE23FBB}" dt="2023-11-09T08:11:13.316" v="248" actId="6549"/>
          <ac:spMkLst>
            <pc:docMk/>
            <pc:sldMk cId="243840568" sldId="268"/>
            <ac:spMk id="3" creationId="{AA33CA85-64B8-B29E-319E-F8AC6D552E78}"/>
          </ac:spMkLst>
        </pc:spChg>
        <pc:spChg chg="mod">
          <ac:chgData name="Ana Miletic" userId="f35a9f7c-8efb-4812-8d90-a443dc35d04d" providerId="ADAL" clId="{7EEB9039-22D9-4AC5-91CA-A2226CE23FBB}" dt="2023-11-09T08:12:04.934" v="324" actId="20577"/>
          <ac:spMkLst>
            <pc:docMk/>
            <pc:sldMk cId="243840568" sldId="268"/>
            <ac:spMk id="6" creationId="{9F6C8794-5965-C10C-CFB0-408873AB642E}"/>
          </ac:spMkLst>
        </pc:spChg>
      </pc:sldChg>
      <pc:sldChg chg="new del">
        <pc:chgData name="Ana Miletic" userId="f35a9f7c-8efb-4812-8d90-a443dc35d04d" providerId="ADAL" clId="{7EEB9039-22D9-4AC5-91CA-A2226CE23FBB}" dt="2023-11-09T08:20:10.190" v="816" actId="47"/>
        <pc:sldMkLst>
          <pc:docMk/>
          <pc:sldMk cId="2013228724" sldId="269"/>
        </pc:sldMkLst>
      </pc:sldChg>
      <pc:sldChg chg="modSp add mod">
        <pc:chgData name="Ana Miletic" userId="f35a9f7c-8efb-4812-8d90-a443dc35d04d" providerId="ADAL" clId="{7EEB9039-22D9-4AC5-91CA-A2226CE23FBB}" dt="2023-11-09T08:28:49.661" v="1148" actId="20577"/>
        <pc:sldMkLst>
          <pc:docMk/>
          <pc:sldMk cId="1634977149" sldId="270"/>
        </pc:sldMkLst>
        <pc:spChg chg="mod">
          <ac:chgData name="Ana Miletic" userId="f35a9f7c-8efb-4812-8d90-a443dc35d04d" providerId="ADAL" clId="{7EEB9039-22D9-4AC5-91CA-A2226CE23FBB}" dt="2023-11-09T08:20:45.576" v="843" actId="14100"/>
          <ac:spMkLst>
            <pc:docMk/>
            <pc:sldMk cId="1634977149" sldId="270"/>
            <ac:spMk id="2" creationId="{7340621D-EDEB-3CD4-01AE-981CF5731BA9}"/>
          </ac:spMkLst>
        </pc:spChg>
        <pc:spChg chg="mod">
          <ac:chgData name="Ana Miletic" userId="f35a9f7c-8efb-4812-8d90-a443dc35d04d" providerId="ADAL" clId="{7EEB9039-22D9-4AC5-91CA-A2226CE23FBB}" dt="2023-11-09T08:28:49.661" v="1148" actId="20577"/>
          <ac:spMkLst>
            <pc:docMk/>
            <pc:sldMk cId="1634977149" sldId="270"/>
            <ac:spMk id="3" creationId="{AA33CA85-64B8-B29E-319E-F8AC6D552E78}"/>
          </ac:spMkLst>
        </pc:spChg>
        <pc:spChg chg="mod">
          <ac:chgData name="Ana Miletic" userId="f35a9f7c-8efb-4812-8d90-a443dc35d04d" providerId="ADAL" clId="{7EEB9039-22D9-4AC5-91CA-A2226CE23FBB}" dt="2023-11-09T08:21:05.800" v="869" actId="20577"/>
          <ac:spMkLst>
            <pc:docMk/>
            <pc:sldMk cId="1634977149" sldId="270"/>
            <ac:spMk id="6" creationId="{9F6C8794-5965-C10C-CFB0-408873AB64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26E82-B5D0-4417-8FBD-C90E54FF1C3E}" type="datetimeFigureOut">
              <a:rPr lang="sr-Latn-RS" smtClean="0"/>
              <a:t>20.11.2024.</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E66D8-58C5-4636-B4CF-B560950CB4D6}" type="slidenum">
              <a:rPr lang="sr-Latn-RS" smtClean="0"/>
              <a:t>‹#›</a:t>
            </a:fld>
            <a:endParaRPr lang="sr-Latn-RS"/>
          </a:p>
        </p:txBody>
      </p:sp>
    </p:spTree>
    <p:extLst>
      <p:ext uri="{BB962C8B-B14F-4D97-AF65-F5344CB8AC3E}">
        <p14:creationId xmlns:p14="http://schemas.microsoft.com/office/powerpoint/2010/main" val="153940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4987C1-18E2-478E-A5EC-49862D15D4A6}"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373332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987C1-18E2-478E-A5EC-49862D15D4A6}"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87859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987C1-18E2-478E-A5EC-49862D15D4A6}"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188435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4987C1-18E2-478E-A5EC-49862D15D4A6}"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926004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4987C1-18E2-478E-A5EC-49862D15D4A6}"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65172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4987C1-18E2-478E-A5EC-49862D15D4A6}"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55785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4987C1-18E2-478E-A5EC-49862D15D4A6}"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366843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987C1-18E2-478E-A5EC-49862D15D4A6}"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03900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987C1-18E2-478E-A5EC-49862D15D4A6}"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1929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987C1-18E2-478E-A5EC-49862D15D4A6}"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16683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987C1-18E2-478E-A5EC-49862D15D4A6}"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464DA-25A4-4A11-9383-491329AF3867}" type="slidenum">
              <a:rPr lang="en-US" smtClean="0"/>
              <a:t>‹#›</a:t>
            </a:fld>
            <a:endParaRPr lang="en-US"/>
          </a:p>
        </p:txBody>
      </p:sp>
    </p:spTree>
    <p:extLst>
      <p:ext uri="{BB962C8B-B14F-4D97-AF65-F5344CB8AC3E}">
        <p14:creationId xmlns:p14="http://schemas.microsoft.com/office/powerpoint/2010/main" val="27262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987C1-18E2-478E-A5EC-49862D15D4A6}" type="datetimeFigureOut">
              <a:rPr lang="en-US" smtClean="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464DA-25A4-4A11-9383-491329AF3867}" type="slidenum">
              <a:rPr lang="en-US" smtClean="0"/>
              <a:t>‹#›</a:t>
            </a:fld>
            <a:endParaRPr lang="en-US"/>
          </a:p>
        </p:txBody>
      </p:sp>
    </p:spTree>
    <p:extLst>
      <p:ext uri="{BB962C8B-B14F-4D97-AF65-F5344CB8AC3E}">
        <p14:creationId xmlns:p14="http://schemas.microsoft.com/office/powerpoint/2010/main" val="82365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24070" y="3429000"/>
            <a:ext cx="11767930" cy="523220"/>
          </a:xfrm>
          <a:prstGeom prst="rect">
            <a:avLst/>
          </a:prstGeom>
          <a:noFill/>
        </p:spPr>
        <p:txBody>
          <a:bodyPr wrap="square" rtlCol="0">
            <a:spAutoFit/>
          </a:bodyPr>
          <a:lstStyle/>
          <a:p>
            <a:r>
              <a:rPr lang="sr-Cyrl-RS" sz="2800" dirty="0">
                <a:solidFill>
                  <a:srgbClr val="1C7649"/>
                </a:solidFill>
              </a:rPr>
              <a:t>Назив </a:t>
            </a:r>
            <a:r>
              <a:rPr lang="sr-Cyrl-RS" sz="2800">
                <a:solidFill>
                  <a:srgbClr val="1C7649"/>
                </a:solidFill>
              </a:rPr>
              <a:t>решења </a:t>
            </a:r>
            <a:r>
              <a:rPr lang="sr-Cyrl-RS" sz="2800" i="1">
                <a:solidFill>
                  <a:srgbClr val="1C7649"/>
                </a:solidFill>
              </a:rPr>
              <a:t>ИЗ БИООТПАДА У ПРОТЕИНСКО БЛАГО</a:t>
            </a:r>
            <a:endParaRPr lang="sr-Cyrl-RS" sz="2800" dirty="0">
              <a:solidFill>
                <a:srgbClr val="1C7649"/>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532" y="1550342"/>
            <a:ext cx="4246935" cy="1200129"/>
          </a:xfrm>
          <a:prstGeom prst="rect">
            <a:avLst/>
          </a:prstGeom>
        </p:spPr>
      </p:pic>
      <p:sp>
        <p:nvSpPr>
          <p:cNvPr id="3" name="TextBox 2">
            <a:extLst>
              <a:ext uri="{FF2B5EF4-FFF2-40B4-BE49-F238E27FC236}">
                <a16:creationId xmlns:a16="http://schemas.microsoft.com/office/drawing/2014/main" id="{CBEDF455-626B-58BF-2C72-F3AAC1D490A3}"/>
              </a:ext>
            </a:extLst>
          </p:cNvPr>
          <p:cNvSpPr txBox="1"/>
          <p:nvPr/>
        </p:nvSpPr>
        <p:spPr>
          <a:xfrm>
            <a:off x="424070" y="4204175"/>
            <a:ext cx="7877248" cy="1384995"/>
          </a:xfrm>
          <a:prstGeom prst="rect">
            <a:avLst/>
          </a:prstGeom>
          <a:noFill/>
        </p:spPr>
        <p:txBody>
          <a:bodyPr wrap="square" rtlCol="0">
            <a:spAutoFit/>
          </a:bodyPr>
          <a:lstStyle/>
          <a:p>
            <a:r>
              <a:rPr lang="sr-Cyrl-RS" sz="2800" dirty="0">
                <a:solidFill>
                  <a:srgbClr val="1C7649"/>
                </a:solidFill>
              </a:rPr>
              <a:t>Назив </a:t>
            </a:r>
            <a:r>
              <a:rPr lang="sr-Latn-RS" sz="2800" dirty="0">
                <a:solidFill>
                  <a:srgbClr val="1C7649"/>
                </a:solidFill>
              </a:rPr>
              <a:t>o</a:t>
            </a:r>
            <a:r>
              <a:rPr lang="sr-Cyrl-RS" sz="2800">
                <a:solidFill>
                  <a:srgbClr val="1C7649"/>
                </a:solidFill>
              </a:rPr>
              <a:t>рганизације:</a:t>
            </a:r>
            <a:r>
              <a:rPr lang="sr-Latn-RS" sz="2800">
                <a:solidFill>
                  <a:srgbClr val="1C7649"/>
                </a:solidFill>
              </a:rPr>
              <a:t> MDM SOLUTIONS doo</a:t>
            </a:r>
            <a:endParaRPr lang="sr-Cyrl-RS" sz="2800" dirty="0">
              <a:solidFill>
                <a:srgbClr val="1C7649"/>
              </a:solidFill>
            </a:endParaRPr>
          </a:p>
          <a:p>
            <a:r>
              <a:rPr lang="sr-Cyrl-RS" sz="2800" dirty="0">
                <a:solidFill>
                  <a:srgbClr val="1C7649"/>
                </a:solidFill>
              </a:rPr>
              <a:t>Назив </a:t>
            </a:r>
            <a:r>
              <a:rPr lang="sr-Cyrl-RS" sz="2800">
                <a:solidFill>
                  <a:srgbClr val="1C7649"/>
                </a:solidFill>
              </a:rPr>
              <a:t>партнера :</a:t>
            </a:r>
            <a:r>
              <a:rPr lang="sr-Latn-RS" sz="2800">
                <a:solidFill>
                  <a:srgbClr val="1C7649"/>
                </a:solidFill>
              </a:rPr>
              <a:t> </a:t>
            </a:r>
            <a:r>
              <a:rPr lang="sr-Cyrl-RS" sz="2800" smtClean="0">
                <a:solidFill>
                  <a:srgbClr val="1C7649"/>
                </a:solidFill>
              </a:rPr>
              <a:t>Регионална депонија Срем-Мачва</a:t>
            </a:r>
            <a:r>
              <a:rPr lang="sr-Latn-RS" sz="2800" smtClean="0">
                <a:solidFill>
                  <a:srgbClr val="1C7649"/>
                </a:solidFill>
              </a:rPr>
              <a:t> </a:t>
            </a:r>
            <a:r>
              <a:rPr lang="en-US" sz="2800" smtClean="0">
                <a:solidFill>
                  <a:srgbClr val="1C7649"/>
                </a:solidFill>
              </a:rPr>
              <a:t>                </a:t>
            </a:r>
            <a:endParaRPr lang="en-US" sz="2800" dirty="0">
              <a:solidFill>
                <a:srgbClr val="1C7649"/>
              </a:solidFill>
            </a:endParaRPr>
          </a:p>
        </p:txBody>
      </p:sp>
    </p:spTree>
    <p:extLst>
      <p:ext uri="{BB962C8B-B14F-4D97-AF65-F5344CB8AC3E}">
        <p14:creationId xmlns:p14="http://schemas.microsoft.com/office/powerpoint/2010/main" val="316464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8620492" cy="769441"/>
          </a:xfrm>
          <a:prstGeom prst="rect">
            <a:avLst/>
          </a:prstGeom>
          <a:noFill/>
        </p:spPr>
        <p:txBody>
          <a:bodyPr wrap="square" rtlCol="0">
            <a:spAutoFit/>
          </a:bodyPr>
          <a:lstStyle/>
          <a:p>
            <a:r>
              <a:rPr lang="sr-Cyrl-RS" sz="4400" dirty="0">
                <a:solidFill>
                  <a:srgbClr val="1C7649"/>
                </a:solidFill>
              </a:rPr>
              <a:t>Активности које нас воде до циља:</a:t>
            </a:r>
            <a:endParaRPr lang="en-US" sz="4400" dirty="0">
              <a:solidFill>
                <a:srgbClr val="1C7649"/>
              </a:solidFill>
            </a:endParaRPr>
          </a:p>
        </p:txBody>
      </p:sp>
      <p:sp>
        <p:nvSpPr>
          <p:cNvPr id="6" name="TextBox 5">
            <a:extLst>
              <a:ext uri="{FF2B5EF4-FFF2-40B4-BE49-F238E27FC236}">
                <a16:creationId xmlns:a16="http://schemas.microsoft.com/office/drawing/2014/main" id="{2ABD3DA6-A616-AA5A-CA18-CB83DEAF65F2}"/>
              </a:ext>
            </a:extLst>
          </p:cNvPr>
          <p:cNvSpPr txBox="1"/>
          <p:nvPr/>
        </p:nvSpPr>
        <p:spPr>
          <a:xfrm>
            <a:off x="47133" y="2061562"/>
            <a:ext cx="6094302" cy="4905254"/>
          </a:xfrm>
          <a:prstGeom prst="rect">
            <a:avLst/>
          </a:prstGeom>
          <a:noFill/>
        </p:spPr>
        <p:txBody>
          <a:bodyPr wrap="square" rtlCol="0">
            <a:spAutoFit/>
          </a:bodyPr>
          <a:lstStyle/>
          <a:p>
            <a:pPr marR="0" algn="just">
              <a:lnSpc>
                <a:spcPct val="107000"/>
              </a:lnSpc>
              <a:spcBef>
                <a:spcPts val="0"/>
              </a:spcBef>
              <a:spcAft>
                <a:spcPts val="800"/>
              </a:spcAft>
            </a:pPr>
            <a:r>
              <a:rPr lang="sr-Cyrl-RS" sz="2400" kern="100" dirty="0">
                <a:ea typeface="Calibri" panose="020F0502020204030204" pitchFamily="34" charset="0"/>
                <a:cs typeface="Times New Roman" panose="02020603050405020304" pitchFamily="18" charset="0"/>
              </a:rPr>
              <a:t>За успешну реализацију пројектне идеје, дефинишу се следеће активности:</a:t>
            </a:r>
            <a:endParaRPr lang="sr-Latn-RS" sz="2400" kern="100" dirty="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sr-Latn-RS" sz="1400" kern="100" dirty="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Квантификација смањења утицаја на ЖС кроз праћење количине третираног биоразградивог отпада и редукције емисије </a:t>
            </a:r>
            <a:r>
              <a:rPr lang="sr-Latn-RS" sz="2400" kern="100" dirty="0">
                <a:solidFill>
                  <a:prstClr val="black"/>
                </a:solidFill>
                <a:latin typeface="Calibri" panose="020F0502020204030204"/>
                <a:ea typeface="Calibri" panose="020F0502020204030204" pitchFamily="34" charset="0"/>
                <a:cs typeface="Times New Roman" panose="02020603050405020304" pitchFamily="18" charset="0"/>
              </a:rPr>
              <a:t>„</a:t>
            </a:r>
            <a:r>
              <a:rPr kumimoji="0" lang="en-U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GHG</a:t>
            </a:r>
            <a:r>
              <a:rPr kumimoji="0" lang="sr-Latn-R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endParaRPr kumimoji="0" lang="ru-RU"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Презентовање резултата пројекта и анализа могућности за даљи трансфер технологије и њену апликативност на </a:t>
            </a:r>
            <a:r>
              <a:rPr kumimoji="0" lang="ru-RU" sz="2400" b="0" i="1"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kumimoji="0" lang="sr-Latn-RS" sz="2400" b="0" i="1" u="none" strike="noStrike" kern="1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large</a:t>
            </a:r>
            <a:r>
              <a:rPr kumimoji="0" lang="sr-Latn-RS" sz="2400" b="0" i="1"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sr-Latn-RS" sz="2400" b="0" i="1" u="none" strike="noStrike" kern="1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scale</a:t>
            </a:r>
            <a:r>
              <a:rPr kumimoji="0" lang="ru-RU" sz="2400" b="0" i="1"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ru-RU"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нивоу</a:t>
            </a:r>
          </a:p>
          <a:p>
            <a:pPr marR="0" algn="just">
              <a:lnSpc>
                <a:spcPct val="107000"/>
              </a:lnSpc>
              <a:spcBef>
                <a:spcPts val="0"/>
              </a:spcBef>
              <a:spcAft>
                <a:spcPts val="800"/>
              </a:spcAft>
            </a:pPr>
            <a:endParaRPr lang="sr-Cyrl-RS" sz="1400" kern="100" dirty="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30DE482-9084-1FEA-A18E-5DB7C3799423}"/>
              </a:ext>
            </a:extLst>
          </p:cNvPr>
          <p:cNvPicPr>
            <a:picLocks noChangeAspect="1"/>
          </p:cNvPicPr>
          <p:nvPr/>
        </p:nvPicPr>
        <p:blipFill>
          <a:blip r:embed="rId3"/>
          <a:stretch>
            <a:fillRect/>
          </a:stretch>
        </p:blipFill>
        <p:spPr>
          <a:xfrm>
            <a:off x="6143132" y="2433122"/>
            <a:ext cx="6001735" cy="4087981"/>
          </a:xfrm>
          <a:prstGeom prst="rect">
            <a:avLst/>
          </a:prstGeom>
        </p:spPr>
      </p:pic>
    </p:spTree>
    <p:extLst>
      <p:ext uri="{BB962C8B-B14F-4D97-AF65-F5344CB8AC3E}">
        <p14:creationId xmlns:p14="http://schemas.microsoft.com/office/powerpoint/2010/main" val="303422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2386568"/>
            <a:ext cx="12192000" cy="3539430"/>
          </a:xfrm>
          <a:prstGeom prst="rect">
            <a:avLst/>
          </a:prstGeom>
          <a:noFill/>
        </p:spPr>
        <p:txBody>
          <a:bodyPr wrap="square" rtlCol="0">
            <a:spAutoFit/>
          </a:bodyPr>
          <a:lstStyle/>
          <a:p>
            <a:pPr algn="ctr"/>
            <a:r>
              <a:rPr lang="sr-Latn-RS" sz="4400" dirty="0">
                <a:solidFill>
                  <a:srgbClr val="1C7649"/>
                </a:solidFill>
              </a:rPr>
              <a:t>MDM SOLUTIONS </a:t>
            </a:r>
            <a:r>
              <a:rPr lang="sr-Latn-RS" sz="4400" dirty="0" err="1">
                <a:solidFill>
                  <a:srgbClr val="1C7649"/>
                </a:solidFill>
              </a:rPr>
              <a:t>doo</a:t>
            </a:r>
            <a:endParaRPr lang="sr-Latn-RS" sz="4400" dirty="0">
              <a:solidFill>
                <a:srgbClr val="1C7649"/>
              </a:solidFill>
            </a:endParaRPr>
          </a:p>
          <a:p>
            <a:pPr algn="ctr"/>
            <a:r>
              <a:rPr lang="sr-Cyrl-RS" sz="2800" dirty="0">
                <a:solidFill>
                  <a:srgbClr val="1C7649"/>
                </a:solidFill>
              </a:rPr>
              <a:t>Душан </a:t>
            </a:r>
            <a:r>
              <a:rPr lang="sr-Cyrl-RS" sz="2800" dirty="0" err="1">
                <a:solidFill>
                  <a:srgbClr val="1C7649"/>
                </a:solidFill>
              </a:rPr>
              <a:t>Филимоновић</a:t>
            </a:r>
            <a:r>
              <a:rPr lang="sr-Cyrl-RS" sz="2800" dirty="0">
                <a:solidFill>
                  <a:srgbClr val="1C7649"/>
                </a:solidFill>
              </a:rPr>
              <a:t>- контакт особа</a:t>
            </a:r>
          </a:p>
          <a:p>
            <a:pPr algn="ctr"/>
            <a:r>
              <a:rPr lang="sr-Cyrl-RS" sz="2800" dirty="0">
                <a:solidFill>
                  <a:srgbClr val="1C7649"/>
                </a:solidFill>
              </a:rPr>
              <a:t>Мобилни: 064 2010969</a:t>
            </a:r>
          </a:p>
          <a:p>
            <a:pPr algn="ctr"/>
            <a:r>
              <a:rPr lang="sr-Cyrl-RS" sz="2800" dirty="0" err="1">
                <a:solidFill>
                  <a:srgbClr val="1C7649"/>
                </a:solidFill>
              </a:rPr>
              <a:t>Емаил</a:t>
            </a:r>
            <a:r>
              <a:rPr lang="sr-Cyrl-RS" sz="2800">
                <a:solidFill>
                  <a:srgbClr val="1C7649"/>
                </a:solidFill>
              </a:rPr>
              <a:t>: </a:t>
            </a:r>
            <a:r>
              <a:rPr lang="sr-Latn-RS" sz="2800" smtClean="0">
                <a:solidFill>
                  <a:srgbClr val="1C7649"/>
                </a:solidFill>
              </a:rPr>
              <a:t>dusan.filimonovic</a:t>
            </a:r>
            <a:r>
              <a:rPr lang="en-US" sz="2800" smtClean="0">
                <a:solidFill>
                  <a:srgbClr val="1C7649"/>
                </a:solidFill>
              </a:rPr>
              <a:t>@insect</a:t>
            </a:r>
            <a:r>
              <a:rPr lang="sr-Latn-RS" sz="2800" smtClean="0">
                <a:solidFill>
                  <a:srgbClr val="1C7649"/>
                </a:solidFill>
              </a:rPr>
              <a:t>-</a:t>
            </a:r>
            <a:r>
              <a:rPr lang="en-US" sz="2800" smtClean="0">
                <a:solidFill>
                  <a:srgbClr val="1C7649"/>
                </a:solidFill>
              </a:rPr>
              <a:t>protein.rs</a:t>
            </a:r>
            <a:endParaRPr lang="en-US" sz="2800" dirty="0">
              <a:solidFill>
                <a:srgbClr val="1C7649"/>
              </a:solidFill>
            </a:endParaRPr>
          </a:p>
          <a:p>
            <a:pPr algn="ctr"/>
            <a:endParaRPr lang="en-US" sz="2800" dirty="0">
              <a:solidFill>
                <a:srgbClr val="1C7649"/>
              </a:solidFill>
            </a:endParaRPr>
          </a:p>
          <a:p>
            <a:pPr algn="ctr"/>
            <a:endParaRPr lang="sr-Cyrl-RS" sz="2800" dirty="0">
              <a:solidFill>
                <a:srgbClr val="1C7649"/>
              </a:solidFill>
            </a:endParaRPr>
          </a:p>
          <a:p>
            <a:pPr algn="ctr"/>
            <a:endParaRPr lang="en-US" sz="4000" dirty="0">
              <a:solidFill>
                <a:srgbClr val="1C7649"/>
              </a:solidFill>
            </a:endParaRPr>
          </a:p>
        </p:txBody>
      </p:sp>
    </p:spTree>
    <p:extLst>
      <p:ext uri="{BB962C8B-B14F-4D97-AF65-F5344CB8AC3E}">
        <p14:creationId xmlns:p14="http://schemas.microsoft.com/office/powerpoint/2010/main" val="426108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855"/>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8238294" cy="769441"/>
          </a:xfrm>
          <a:prstGeom prst="rect">
            <a:avLst/>
          </a:prstGeom>
          <a:noFill/>
        </p:spPr>
        <p:txBody>
          <a:bodyPr wrap="square" rtlCol="0">
            <a:spAutoFit/>
          </a:bodyPr>
          <a:lstStyle/>
          <a:p>
            <a:r>
              <a:rPr lang="sr-Cyrl-RS" sz="4400" dirty="0">
                <a:solidFill>
                  <a:srgbClr val="1C7649"/>
                </a:solidFill>
              </a:rPr>
              <a:t>Ко смо ми-</a:t>
            </a:r>
            <a:r>
              <a:rPr lang="sr-Cyrl-RS" sz="4400" u="sng" dirty="0">
                <a:solidFill>
                  <a:srgbClr val="1C7649"/>
                </a:solidFill>
              </a:rPr>
              <a:t>име организације</a:t>
            </a:r>
            <a:r>
              <a:rPr lang="sr-Cyrl-RS" sz="4400" dirty="0">
                <a:solidFill>
                  <a:srgbClr val="1C7649"/>
                </a:solidFill>
              </a:rPr>
              <a:t>:</a:t>
            </a:r>
            <a:endParaRPr lang="en-US" sz="4400" dirty="0">
              <a:solidFill>
                <a:srgbClr val="1C7649"/>
              </a:solidFill>
            </a:endParaRPr>
          </a:p>
        </p:txBody>
      </p:sp>
      <p:sp>
        <p:nvSpPr>
          <p:cNvPr id="3" name="TextBox 2">
            <a:extLst>
              <a:ext uri="{FF2B5EF4-FFF2-40B4-BE49-F238E27FC236}">
                <a16:creationId xmlns:a16="http://schemas.microsoft.com/office/drawing/2014/main" id="{AA33CA85-64B8-B29E-319E-F8AC6D552E78}"/>
              </a:ext>
            </a:extLst>
          </p:cNvPr>
          <p:cNvSpPr txBox="1"/>
          <p:nvPr/>
        </p:nvSpPr>
        <p:spPr>
          <a:xfrm>
            <a:off x="188530" y="2510297"/>
            <a:ext cx="7373077" cy="2893100"/>
          </a:xfrm>
          <a:prstGeom prst="rect">
            <a:avLst/>
          </a:prstGeom>
          <a:noFill/>
        </p:spPr>
        <p:txBody>
          <a:bodyPr wrap="square" rtlCol="0">
            <a:spAutoFit/>
          </a:bodyPr>
          <a:lstStyle/>
          <a:p>
            <a:pPr algn="just"/>
            <a:endParaRPr lang="sr-Cyrl-RS" sz="1400" b="1" i="1" u="sng" dirty="0"/>
          </a:p>
          <a:p>
            <a:pPr algn="just"/>
            <a:r>
              <a:rPr lang="sr-Latn-RS" sz="2400" b="1" dirty="0"/>
              <a:t>„MDM SOLUTIONS“ </a:t>
            </a:r>
            <a:r>
              <a:rPr lang="sr-Cyrl-RS" sz="2400" dirty="0"/>
              <a:t>је </a:t>
            </a:r>
            <a:r>
              <a:rPr lang="sr-Latn-RS" sz="2400" dirty="0"/>
              <a:t>„start-</a:t>
            </a:r>
            <a:r>
              <a:rPr lang="sr-Latn-RS" sz="2400" dirty="0" err="1"/>
              <a:t>up</a:t>
            </a:r>
            <a:r>
              <a:rPr lang="sr-Latn-RS" sz="2400" dirty="0"/>
              <a:t>“ </a:t>
            </a:r>
            <a:r>
              <a:rPr lang="sr-Cyrl-RS" sz="2400" dirty="0"/>
              <a:t>привредно друштво кога су основали образовани, високо мотивисани, тимски оријентисани остварени појединци искусни у свом домену. Чланови тима су наши партнери а не запослени. Посвећени смо иновацијама и пружању високо квалитетног решења за проблеме управљања отпадом.</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054" y="2210936"/>
            <a:ext cx="3261815" cy="3192461"/>
          </a:xfrm>
          <a:prstGeom prst="rect">
            <a:avLst/>
          </a:prstGeom>
        </p:spPr>
      </p:pic>
    </p:spTree>
    <p:extLst>
      <p:ext uri="{BB962C8B-B14F-4D97-AF65-F5344CB8AC3E}">
        <p14:creationId xmlns:p14="http://schemas.microsoft.com/office/powerpoint/2010/main" val="24384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11062176" cy="769441"/>
          </a:xfrm>
          <a:prstGeom prst="rect">
            <a:avLst/>
          </a:prstGeom>
          <a:noFill/>
        </p:spPr>
        <p:txBody>
          <a:bodyPr wrap="square" rtlCol="0">
            <a:spAutoFit/>
          </a:bodyPr>
          <a:lstStyle/>
          <a:p>
            <a:r>
              <a:rPr lang="sr-Cyrl-RS" sz="4400" dirty="0">
                <a:solidFill>
                  <a:srgbClr val="1C7649"/>
                </a:solidFill>
              </a:rPr>
              <a:t>Шта радимо/који проблем решавамо?</a:t>
            </a:r>
            <a:endParaRPr lang="en-US" sz="4400" dirty="0">
              <a:solidFill>
                <a:srgbClr val="1C7649"/>
              </a:solidFill>
            </a:endParaRPr>
          </a:p>
        </p:txBody>
      </p:sp>
      <p:sp>
        <p:nvSpPr>
          <p:cNvPr id="3" name="TextBox 2">
            <a:extLst>
              <a:ext uri="{FF2B5EF4-FFF2-40B4-BE49-F238E27FC236}">
                <a16:creationId xmlns:a16="http://schemas.microsoft.com/office/drawing/2014/main" id="{AA33CA85-64B8-B29E-319E-F8AC6D552E78}"/>
              </a:ext>
            </a:extLst>
          </p:cNvPr>
          <p:cNvSpPr txBox="1"/>
          <p:nvPr/>
        </p:nvSpPr>
        <p:spPr>
          <a:xfrm>
            <a:off x="180449" y="2577169"/>
            <a:ext cx="6535203" cy="3785652"/>
          </a:xfrm>
          <a:prstGeom prst="rect">
            <a:avLst/>
          </a:prstGeom>
          <a:noFill/>
        </p:spPr>
        <p:txBody>
          <a:bodyPr wrap="square" rtlCol="0">
            <a:spAutoFit/>
          </a:bodyPr>
          <a:lstStyle/>
          <a:p>
            <a:pPr algn="just"/>
            <a:r>
              <a:rPr lang="ru-RU" sz="2400" dirty="0"/>
              <a:t>Биоразградиви отпад је један од кључних токова, пре свега због чињенице да приликом његовог депоновања, услед процеса разградње, долази до стварања процедних вода и емисије гасова са ефектом стаклене баште (највише метана), што значајно доприноси деградацији животне средине. Дефинисани су конкретни национални циљеви који се односе на смањење количине биоразградивог комуналног отпада која се депонује. </a:t>
            </a:r>
          </a:p>
        </p:txBody>
      </p:sp>
      <p:pic>
        <p:nvPicPr>
          <p:cNvPr id="5" name="Picture 4"/>
          <p:cNvPicPr>
            <a:picLocks noChangeAspect="1"/>
          </p:cNvPicPr>
          <p:nvPr/>
        </p:nvPicPr>
        <p:blipFill>
          <a:blip r:embed="rId3"/>
          <a:stretch>
            <a:fillRect/>
          </a:stretch>
        </p:blipFill>
        <p:spPr>
          <a:xfrm>
            <a:off x="6896100" y="2145491"/>
            <a:ext cx="5221853" cy="4649009"/>
          </a:xfrm>
          <a:prstGeom prst="rect">
            <a:avLst/>
          </a:prstGeom>
        </p:spPr>
      </p:pic>
    </p:spTree>
    <p:extLst>
      <p:ext uri="{BB962C8B-B14F-4D97-AF65-F5344CB8AC3E}">
        <p14:creationId xmlns:p14="http://schemas.microsoft.com/office/powerpoint/2010/main" val="307584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11062176" cy="769441"/>
          </a:xfrm>
          <a:prstGeom prst="rect">
            <a:avLst/>
          </a:prstGeom>
          <a:noFill/>
        </p:spPr>
        <p:txBody>
          <a:bodyPr wrap="square" rtlCol="0">
            <a:spAutoFit/>
          </a:bodyPr>
          <a:lstStyle/>
          <a:p>
            <a:r>
              <a:rPr lang="sr-Cyrl-RS" sz="4400" dirty="0">
                <a:solidFill>
                  <a:srgbClr val="1C7649"/>
                </a:solidFill>
              </a:rPr>
              <a:t>Шта радимо/који проблем решавамо?</a:t>
            </a:r>
            <a:endParaRPr lang="en-US" sz="4400" dirty="0">
              <a:solidFill>
                <a:srgbClr val="1C7649"/>
              </a:solidFill>
            </a:endParaRPr>
          </a:p>
        </p:txBody>
      </p:sp>
      <p:pic>
        <p:nvPicPr>
          <p:cNvPr id="5" name="Picture 4"/>
          <p:cNvPicPr>
            <a:picLocks noChangeAspect="1"/>
          </p:cNvPicPr>
          <p:nvPr/>
        </p:nvPicPr>
        <p:blipFill>
          <a:blip r:embed="rId3"/>
          <a:stretch>
            <a:fillRect/>
          </a:stretch>
        </p:blipFill>
        <p:spPr>
          <a:xfrm>
            <a:off x="6896100" y="2145491"/>
            <a:ext cx="5221853" cy="4649009"/>
          </a:xfrm>
          <a:prstGeom prst="rect">
            <a:avLst/>
          </a:prstGeom>
        </p:spPr>
      </p:pic>
      <p:sp>
        <p:nvSpPr>
          <p:cNvPr id="7" name="TextBox 6">
            <a:extLst>
              <a:ext uri="{FF2B5EF4-FFF2-40B4-BE49-F238E27FC236}">
                <a16:creationId xmlns:a16="http://schemas.microsoft.com/office/drawing/2014/main" id="{9E0327E4-8480-47B4-6A37-55D4B55E19F5}"/>
              </a:ext>
            </a:extLst>
          </p:cNvPr>
          <p:cNvSpPr txBox="1"/>
          <p:nvPr/>
        </p:nvSpPr>
        <p:spPr>
          <a:xfrm>
            <a:off x="355600" y="2741131"/>
            <a:ext cx="618490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Реализацијом овог пројекта значајно ће се допринети искоришћењу биоразградивог отпада у складу са принципима циркуларне економије, стварајући на тај начин нови, тржишно оријентисан производ и допринети преусмеравању овог тока отпада са депонија у Србији, смањујући на тај начин негативан утицај на животну средину. </a:t>
            </a:r>
          </a:p>
        </p:txBody>
      </p:sp>
    </p:spTree>
    <p:extLst>
      <p:ext uri="{BB962C8B-B14F-4D97-AF65-F5344CB8AC3E}">
        <p14:creationId xmlns:p14="http://schemas.microsoft.com/office/powerpoint/2010/main" val="4856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11626952" cy="769441"/>
          </a:xfrm>
          <a:prstGeom prst="rect">
            <a:avLst/>
          </a:prstGeom>
          <a:noFill/>
        </p:spPr>
        <p:txBody>
          <a:bodyPr wrap="square" rtlCol="0">
            <a:spAutoFit/>
          </a:bodyPr>
          <a:lstStyle/>
          <a:p>
            <a:r>
              <a:rPr lang="sr-Cyrl-RS" sz="4400" dirty="0">
                <a:solidFill>
                  <a:srgbClr val="1C7649"/>
                </a:solidFill>
              </a:rPr>
              <a:t>Шта радимо/који циљ желимо да постигнемо?</a:t>
            </a:r>
            <a:endParaRPr lang="en-US" sz="4400" dirty="0">
              <a:solidFill>
                <a:srgbClr val="1C7649"/>
              </a:solidFill>
            </a:endParaRPr>
          </a:p>
        </p:txBody>
      </p:sp>
      <p:sp>
        <p:nvSpPr>
          <p:cNvPr id="3" name="TextBox 2">
            <a:extLst>
              <a:ext uri="{FF2B5EF4-FFF2-40B4-BE49-F238E27FC236}">
                <a16:creationId xmlns:a16="http://schemas.microsoft.com/office/drawing/2014/main" id="{AA33CA85-64B8-B29E-319E-F8AC6D552E78}"/>
              </a:ext>
            </a:extLst>
          </p:cNvPr>
          <p:cNvSpPr txBox="1"/>
          <p:nvPr/>
        </p:nvSpPr>
        <p:spPr>
          <a:xfrm>
            <a:off x="84044" y="2229151"/>
            <a:ext cx="6129254" cy="4524315"/>
          </a:xfrm>
          <a:prstGeom prst="rect">
            <a:avLst/>
          </a:prstGeom>
          <a:noFill/>
        </p:spPr>
        <p:txBody>
          <a:bodyPr wrap="square" rtlCol="0">
            <a:spAutoFit/>
          </a:bodyPr>
          <a:lstStyle/>
          <a:p>
            <a:pPr algn="just"/>
            <a:r>
              <a:rPr lang="ru-RU" sz="2400" dirty="0"/>
              <a:t>Пројектна идеја подразумева иновативно решење за третман биоразградивог отпада биљног порекла. У оквиру предложеног конзорцијума обезбедиће се сакупљање релевантне количине биљног и сличног отпада , која ће се допремати на дефинисану локацију </a:t>
            </a:r>
            <a:r>
              <a:rPr lang="ru-RU" sz="2400"/>
              <a:t>у </a:t>
            </a:r>
            <a:r>
              <a:rPr lang="ru-RU" sz="2400" smtClean="0"/>
              <a:t>оквир</a:t>
            </a:r>
            <a:r>
              <a:rPr lang="sr-Cyrl-RS" sz="2400" smtClean="0"/>
              <a:t>у</a:t>
            </a:r>
            <a:r>
              <a:rPr lang="sr-Latn-RS" sz="2400" smtClean="0"/>
              <a:t> </a:t>
            </a:r>
            <a:r>
              <a:rPr lang="sr-Cyrl-RS" sz="2400" smtClean="0"/>
              <a:t>Регионалне депоније Срем-Мачва поред Сремске Митровице</a:t>
            </a:r>
            <a:r>
              <a:rPr lang="ru-RU" sz="2400" smtClean="0"/>
              <a:t>. </a:t>
            </a:r>
            <a:r>
              <a:rPr lang="ru-RU" sz="2400" dirty="0"/>
              <a:t>На предметној локацији инсталираће се специјализовано постројење за узгој ларви врсте </a:t>
            </a:r>
            <a:r>
              <a:rPr kumimoji="0" lang="sr-Latn-RS" sz="2400" b="0" i="1"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kumimoji="0" lang="sr-Latn-RS" sz="2400" b="0" i="1" u="none" strike="noStrike" kern="1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Hermetia</a:t>
            </a:r>
            <a:r>
              <a:rPr kumimoji="0" lang="sr-Latn-RS" sz="2400" b="0" i="1"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sr-Latn-RS" sz="2400" b="0" i="1" u="none" strike="noStrike" kern="1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ilucens</a:t>
            </a:r>
            <a:r>
              <a:rPr kumimoji="0" lang="sr-Latn-RS" sz="2400" b="0" i="1"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lang="ru-RU" sz="2400" dirty="0"/>
              <a:t>  црне војничке муве у контролисаним условима. </a:t>
            </a:r>
          </a:p>
        </p:txBody>
      </p:sp>
      <p:pic>
        <p:nvPicPr>
          <p:cNvPr id="5" name="Picture 4">
            <a:extLst>
              <a:ext uri="{FF2B5EF4-FFF2-40B4-BE49-F238E27FC236}">
                <a16:creationId xmlns:a16="http://schemas.microsoft.com/office/drawing/2014/main" id="{B9ECF6AF-754D-8F83-E42B-2C674362D83C}"/>
              </a:ext>
            </a:extLst>
          </p:cNvPr>
          <p:cNvPicPr>
            <a:picLocks noChangeAspect="1"/>
          </p:cNvPicPr>
          <p:nvPr/>
        </p:nvPicPr>
        <p:blipFill rotWithShape="1">
          <a:blip r:embed="rId3"/>
          <a:srcRect l="3881" t="4392" r="1627" b="12070"/>
          <a:stretch/>
        </p:blipFill>
        <p:spPr>
          <a:xfrm>
            <a:off x="6297342" y="2948470"/>
            <a:ext cx="5759824" cy="2923685"/>
          </a:xfrm>
          <a:prstGeom prst="rect">
            <a:avLst/>
          </a:prstGeom>
        </p:spPr>
      </p:pic>
    </p:spTree>
    <p:extLst>
      <p:ext uri="{BB962C8B-B14F-4D97-AF65-F5344CB8AC3E}">
        <p14:creationId xmlns:p14="http://schemas.microsoft.com/office/powerpoint/2010/main" val="1634977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11626952" cy="769441"/>
          </a:xfrm>
          <a:prstGeom prst="rect">
            <a:avLst/>
          </a:prstGeom>
          <a:noFill/>
        </p:spPr>
        <p:txBody>
          <a:bodyPr wrap="square" rtlCol="0">
            <a:spAutoFit/>
          </a:bodyPr>
          <a:lstStyle/>
          <a:p>
            <a:r>
              <a:rPr lang="sr-Cyrl-RS" sz="4400" dirty="0">
                <a:solidFill>
                  <a:srgbClr val="1C7649"/>
                </a:solidFill>
              </a:rPr>
              <a:t>Шта радимо/који циљ желимо да постигнемо?</a:t>
            </a:r>
            <a:endParaRPr lang="en-US" sz="4400" dirty="0">
              <a:solidFill>
                <a:srgbClr val="1C7649"/>
              </a:solidFill>
            </a:endParaRPr>
          </a:p>
        </p:txBody>
      </p:sp>
      <p:pic>
        <p:nvPicPr>
          <p:cNvPr id="5" name="Picture 4">
            <a:extLst>
              <a:ext uri="{FF2B5EF4-FFF2-40B4-BE49-F238E27FC236}">
                <a16:creationId xmlns:a16="http://schemas.microsoft.com/office/drawing/2014/main" id="{B9ECF6AF-754D-8F83-E42B-2C674362D83C}"/>
              </a:ext>
            </a:extLst>
          </p:cNvPr>
          <p:cNvPicPr>
            <a:picLocks noChangeAspect="1"/>
          </p:cNvPicPr>
          <p:nvPr/>
        </p:nvPicPr>
        <p:blipFill rotWithShape="1">
          <a:blip r:embed="rId3"/>
          <a:srcRect l="3881" t="4392" r="1627" b="12070"/>
          <a:stretch/>
        </p:blipFill>
        <p:spPr>
          <a:xfrm>
            <a:off x="6297342" y="2948470"/>
            <a:ext cx="5759824" cy="2923685"/>
          </a:xfrm>
          <a:prstGeom prst="rect">
            <a:avLst/>
          </a:prstGeom>
        </p:spPr>
      </p:pic>
      <p:sp>
        <p:nvSpPr>
          <p:cNvPr id="7" name="TextBox 6">
            <a:extLst>
              <a:ext uri="{FF2B5EF4-FFF2-40B4-BE49-F238E27FC236}">
                <a16:creationId xmlns:a16="http://schemas.microsoft.com/office/drawing/2014/main" id="{7B0B0BB0-68E5-5299-1F0D-B7B7A2785D72}"/>
              </a:ext>
            </a:extLst>
          </p:cNvPr>
          <p:cNvSpPr txBox="1"/>
          <p:nvPr/>
        </p:nvSpPr>
        <p:spPr>
          <a:xfrm>
            <a:off x="56221" y="2148154"/>
            <a:ext cx="6184900" cy="4524315"/>
          </a:xfrm>
          <a:prstGeom prst="rect">
            <a:avLst/>
          </a:prstGeom>
          <a:noFill/>
        </p:spPr>
        <p:txBody>
          <a:bodyPr wrap="square">
            <a:spAutoFit/>
          </a:bodyPr>
          <a:lstStyle/>
          <a:p>
            <a:pPr algn="just"/>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Наведени тип ларви показао је изузетне карактеристике у погледу биолошке разградње производа и материјала биљног порекла. На овај начин, кроз активности ларви, вршиће се третман, односно природан процес разградње биоразградивог отпада који ће резултовати продукцијом ларви које се у даљем процесу обраде могу искористити за производњу тзв. „протеинског брашна и уља“ као и добијања најквалитетнијег  ђубрива за органску производњу као нус производа које ларва избацује. </a:t>
            </a:r>
            <a:endParaRPr lang="sr-Latn-RS" dirty="0"/>
          </a:p>
        </p:txBody>
      </p:sp>
    </p:spTree>
    <p:extLst>
      <p:ext uri="{BB962C8B-B14F-4D97-AF65-F5344CB8AC3E}">
        <p14:creationId xmlns:p14="http://schemas.microsoft.com/office/powerpoint/2010/main" val="2076999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11626952" cy="769441"/>
          </a:xfrm>
          <a:prstGeom prst="rect">
            <a:avLst/>
          </a:prstGeom>
          <a:noFill/>
        </p:spPr>
        <p:txBody>
          <a:bodyPr wrap="square" rtlCol="0">
            <a:spAutoFit/>
          </a:bodyPr>
          <a:lstStyle/>
          <a:p>
            <a:r>
              <a:rPr lang="sr-Cyrl-RS" sz="4400" dirty="0">
                <a:solidFill>
                  <a:srgbClr val="1C7649"/>
                </a:solidFill>
              </a:rPr>
              <a:t>Шта радимо/који циљ желимо да постигнемо?</a:t>
            </a:r>
            <a:endParaRPr lang="en-US" sz="4400" dirty="0">
              <a:solidFill>
                <a:srgbClr val="1C7649"/>
              </a:solidFill>
            </a:endParaRPr>
          </a:p>
        </p:txBody>
      </p:sp>
      <p:pic>
        <p:nvPicPr>
          <p:cNvPr id="5" name="Picture 4">
            <a:extLst>
              <a:ext uri="{FF2B5EF4-FFF2-40B4-BE49-F238E27FC236}">
                <a16:creationId xmlns:a16="http://schemas.microsoft.com/office/drawing/2014/main" id="{B9ECF6AF-754D-8F83-E42B-2C674362D83C}"/>
              </a:ext>
            </a:extLst>
          </p:cNvPr>
          <p:cNvPicPr>
            <a:picLocks noChangeAspect="1"/>
          </p:cNvPicPr>
          <p:nvPr/>
        </p:nvPicPr>
        <p:blipFill rotWithShape="1">
          <a:blip r:embed="rId3"/>
          <a:srcRect l="3881" t="4392" r="1627" b="12070"/>
          <a:stretch/>
        </p:blipFill>
        <p:spPr>
          <a:xfrm>
            <a:off x="6297342" y="2948470"/>
            <a:ext cx="5759824" cy="2923685"/>
          </a:xfrm>
          <a:prstGeom prst="rect">
            <a:avLst/>
          </a:prstGeom>
        </p:spPr>
      </p:pic>
      <p:sp>
        <p:nvSpPr>
          <p:cNvPr id="6" name="TextBox 5">
            <a:extLst>
              <a:ext uri="{FF2B5EF4-FFF2-40B4-BE49-F238E27FC236}">
                <a16:creationId xmlns:a16="http://schemas.microsoft.com/office/drawing/2014/main" id="{9BB95F35-CC52-F825-B373-6D84B6AC1D48}"/>
              </a:ext>
            </a:extLst>
          </p:cNvPr>
          <p:cNvSpPr txBox="1"/>
          <p:nvPr/>
        </p:nvSpPr>
        <p:spPr>
          <a:xfrm>
            <a:off x="112442" y="2413817"/>
            <a:ext cx="6184900" cy="3785652"/>
          </a:xfrm>
          <a:prstGeom prst="rect">
            <a:avLst/>
          </a:prstGeom>
          <a:noFill/>
        </p:spPr>
        <p:txBody>
          <a:bodyPr wrap="square">
            <a:spAutoFit/>
          </a:bodyPr>
          <a:lstStyle/>
          <a:p>
            <a:pPr algn="just"/>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Овако добијен производ се већ увелико користи на тржишту ЕУ и Азије у склопу прехрамбене и индустрије хране за животиње и сточарство. На овај начин, главни резултати пројектне идеје подразумеваће успешну примену концепта циркуларне економије кроз добијање новог производа из отпада, као и смањење негативног утицаја на животну средину као последица адекватног третмана биоразградиве фракције. </a:t>
            </a:r>
            <a:endParaRPr lang="sr-Latn-RS" dirty="0"/>
          </a:p>
        </p:txBody>
      </p:sp>
    </p:spTree>
    <p:extLst>
      <p:ext uri="{BB962C8B-B14F-4D97-AF65-F5344CB8AC3E}">
        <p14:creationId xmlns:p14="http://schemas.microsoft.com/office/powerpoint/2010/main" val="105453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8620492" cy="769441"/>
          </a:xfrm>
          <a:prstGeom prst="rect">
            <a:avLst/>
          </a:prstGeom>
          <a:noFill/>
        </p:spPr>
        <p:txBody>
          <a:bodyPr wrap="square" rtlCol="0">
            <a:spAutoFit/>
          </a:bodyPr>
          <a:lstStyle/>
          <a:p>
            <a:r>
              <a:rPr lang="sr-Cyrl-RS" sz="4400" dirty="0">
                <a:solidFill>
                  <a:srgbClr val="1C7649"/>
                </a:solidFill>
              </a:rPr>
              <a:t>Активности које нас воде до циља:</a:t>
            </a:r>
            <a:endParaRPr lang="en-US" sz="4400" dirty="0">
              <a:solidFill>
                <a:srgbClr val="1C7649"/>
              </a:solidFill>
            </a:endParaRPr>
          </a:p>
        </p:txBody>
      </p:sp>
      <p:sp>
        <p:nvSpPr>
          <p:cNvPr id="6" name="TextBox 5">
            <a:extLst>
              <a:ext uri="{FF2B5EF4-FFF2-40B4-BE49-F238E27FC236}">
                <a16:creationId xmlns:a16="http://schemas.microsoft.com/office/drawing/2014/main" id="{2ABD3DA6-A616-AA5A-CA18-CB83DEAF65F2}"/>
              </a:ext>
            </a:extLst>
          </p:cNvPr>
          <p:cNvSpPr txBox="1"/>
          <p:nvPr/>
        </p:nvSpPr>
        <p:spPr>
          <a:xfrm>
            <a:off x="141398" y="2112362"/>
            <a:ext cx="5954602" cy="4272260"/>
          </a:xfrm>
          <a:prstGeom prst="rect">
            <a:avLst/>
          </a:prstGeom>
          <a:noFill/>
        </p:spPr>
        <p:txBody>
          <a:bodyPr wrap="square" rtlCol="0">
            <a:spAutoFit/>
          </a:bodyPr>
          <a:lstStyle/>
          <a:p>
            <a:pPr marR="0" algn="just">
              <a:lnSpc>
                <a:spcPct val="107000"/>
              </a:lnSpc>
              <a:spcBef>
                <a:spcPts val="0"/>
              </a:spcBef>
              <a:spcAft>
                <a:spcPts val="800"/>
              </a:spcAft>
            </a:pPr>
            <a:r>
              <a:rPr lang="sr-Cyrl-RS" sz="2400" kern="100" dirty="0">
                <a:ea typeface="Calibri" panose="020F0502020204030204" pitchFamily="34" charset="0"/>
                <a:cs typeface="Times New Roman" panose="02020603050405020304" pitchFamily="18" charset="0"/>
              </a:rPr>
              <a:t>За успешну реализацију пројектне идеје, дефинишу се следеће активности:</a:t>
            </a:r>
            <a:endParaRPr lang="sr-Latn-RS" sz="2400" kern="100" dirty="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sr-Cyrl-RS" sz="1400" kern="100" dirty="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sr-Cyrl-RS" sz="2400" kern="100" dirty="0">
                <a:ea typeface="Calibri" panose="020F0502020204030204" pitchFamily="34" charset="0"/>
                <a:cs typeface="Times New Roman" panose="02020603050405020304" pitchFamily="18" charset="0"/>
              </a:rPr>
              <a:t>Дефинисање услова и одабир одговарајуће локације за инсталацију постројења за узгој ларви</a:t>
            </a:r>
          </a:p>
          <a:p>
            <a:pPr marL="285750" marR="0" indent="-285750" algn="just">
              <a:lnSpc>
                <a:spcPct val="107000"/>
              </a:lnSpc>
              <a:spcBef>
                <a:spcPts val="0"/>
              </a:spcBef>
              <a:spcAft>
                <a:spcPts val="800"/>
              </a:spcAft>
              <a:buFont typeface="Arial" panose="020B0604020202020204" pitchFamily="34" charset="0"/>
              <a:buChar char="•"/>
            </a:pPr>
            <a:r>
              <a:rPr lang="sr-Cyrl-RS" sz="2400" kern="100" dirty="0">
                <a:ea typeface="Calibri" panose="020F0502020204030204" pitchFamily="34" charset="0"/>
                <a:cs typeface="Times New Roman" panose="02020603050405020304" pitchFamily="18" charset="0"/>
              </a:rPr>
              <a:t>Набавка неопходне опреме, инсталација и пуштање у рад постројења</a:t>
            </a:r>
          </a:p>
          <a:p>
            <a:pPr marL="285750" marR="0" indent="-285750" algn="just">
              <a:lnSpc>
                <a:spcPct val="107000"/>
              </a:lnSpc>
              <a:spcBef>
                <a:spcPts val="0"/>
              </a:spcBef>
              <a:spcAft>
                <a:spcPts val="800"/>
              </a:spcAft>
              <a:buFont typeface="Arial" panose="020B0604020202020204" pitchFamily="34" charset="0"/>
              <a:buChar char="•"/>
            </a:pPr>
            <a:r>
              <a:rPr lang="sr-Cyrl-RS" sz="2400" kern="100" dirty="0">
                <a:ea typeface="Calibri" panose="020F0502020204030204" pitchFamily="34" charset="0"/>
                <a:cs typeface="Times New Roman" panose="02020603050405020304" pitchFamily="18" charset="0"/>
              </a:rPr>
              <a:t>Набавка ларви за </a:t>
            </a:r>
            <a:r>
              <a:rPr lang="sr-Cyrl-RS" sz="2400" kern="100">
                <a:ea typeface="Calibri" panose="020F0502020204030204" pitchFamily="34" charset="0"/>
                <a:cs typeface="Times New Roman" panose="02020603050405020304" pitchFamily="18" charset="0"/>
              </a:rPr>
              <a:t>даљи узгој </a:t>
            </a:r>
            <a:r>
              <a:rPr lang="sr-Cyrl-RS" sz="2400" kern="100" dirty="0">
                <a:ea typeface="Calibri" panose="020F0502020204030204" pitchFamily="34" charset="0"/>
                <a:cs typeface="Times New Roman" panose="02020603050405020304" pitchFamily="18" charset="0"/>
              </a:rPr>
              <a:t>ларви врсте </a:t>
            </a:r>
            <a:r>
              <a:rPr lang="sr-Latn-RS" sz="2400" i="1" kern="100" dirty="0">
                <a:ea typeface="Calibri" panose="020F0502020204030204" pitchFamily="34" charset="0"/>
                <a:cs typeface="Times New Roman" panose="02020603050405020304" pitchFamily="18" charset="0"/>
              </a:rPr>
              <a:t>„</a:t>
            </a:r>
            <a:r>
              <a:rPr lang="sr-Latn-RS" sz="2400" i="1" kern="100" dirty="0" err="1">
                <a:ea typeface="Calibri" panose="020F0502020204030204" pitchFamily="34" charset="0"/>
                <a:cs typeface="Times New Roman" panose="02020603050405020304" pitchFamily="18" charset="0"/>
              </a:rPr>
              <a:t>Hermetia</a:t>
            </a:r>
            <a:r>
              <a:rPr lang="sr-Latn-RS" sz="2400" i="1" kern="100" dirty="0">
                <a:ea typeface="Calibri" panose="020F0502020204030204" pitchFamily="34" charset="0"/>
                <a:cs typeface="Times New Roman" panose="02020603050405020304" pitchFamily="18" charset="0"/>
              </a:rPr>
              <a:t> </a:t>
            </a:r>
            <a:r>
              <a:rPr lang="sr-Latn-RS" sz="2400" i="1" kern="100" dirty="0" err="1">
                <a:ea typeface="Calibri" panose="020F0502020204030204" pitchFamily="34" charset="0"/>
                <a:cs typeface="Times New Roman" panose="02020603050405020304" pitchFamily="18" charset="0"/>
              </a:rPr>
              <a:t>ilucens</a:t>
            </a:r>
            <a:r>
              <a:rPr lang="sr-Latn-RS" sz="2400" i="1" kern="100" dirty="0">
                <a:ea typeface="Calibri" panose="020F0502020204030204" pitchFamily="34" charset="0"/>
                <a:cs typeface="Times New Roman" panose="02020603050405020304" pitchFamily="18" charset="0"/>
              </a:rPr>
              <a:t>“</a:t>
            </a:r>
            <a:endParaRPr lang="sr-Cyrl-RS" sz="2400" i="1" kern="100" dirty="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30DE482-9084-1FEA-A18E-5DB7C3799423}"/>
              </a:ext>
            </a:extLst>
          </p:cNvPr>
          <p:cNvPicPr>
            <a:picLocks noChangeAspect="1"/>
          </p:cNvPicPr>
          <p:nvPr/>
        </p:nvPicPr>
        <p:blipFill>
          <a:blip r:embed="rId3"/>
          <a:stretch>
            <a:fillRect/>
          </a:stretch>
        </p:blipFill>
        <p:spPr>
          <a:xfrm>
            <a:off x="6143132" y="2433122"/>
            <a:ext cx="6001735" cy="4087981"/>
          </a:xfrm>
          <a:prstGeom prst="rect">
            <a:avLst/>
          </a:prstGeom>
        </p:spPr>
      </p:pic>
    </p:spTree>
    <p:extLst>
      <p:ext uri="{BB962C8B-B14F-4D97-AF65-F5344CB8AC3E}">
        <p14:creationId xmlns:p14="http://schemas.microsoft.com/office/powerpoint/2010/main" val="350184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340621D-EDEB-3CD4-01AE-981CF5731BA9}"/>
              </a:ext>
            </a:extLst>
          </p:cNvPr>
          <p:cNvSpPr txBox="1"/>
          <p:nvPr/>
        </p:nvSpPr>
        <p:spPr>
          <a:xfrm>
            <a:off x="188530" y="985845"/>
            <a:ext cx="8620492" cy="769441"/>
          </a:xfrm>
          <a:prstGeom prst="rect">
            <a:avLst/>
          </a:prstGeom>
          <a:noFill/>
        </p:spPr>
        <p:txBody>
          <a:bodyPr wrap="square" rtlCol="0">
            <a:spAutoFit/>
          </a:bodyPr>
          <a:lstStyle/>
          <a:p>
            <a:r>
              <a:rPr lang="sr-Cyrl-RS" sz="4400" dirty="0">
                <a:solidFill>
                  <a:srgbClr val="1C7649"/>
                </a:solidFill>
              </a:rPr>
              <a:t>Активности које нас воде до циља:</a:t>
            </a:r>
            <a:endParaRPr lang="en-US" sz="4400" dirty="0">
              <a:solidFill>
                <a:srgbClr val="1C7649"/>
              </a:solidFill>
            </a:endParaRPr>
          </a:p>
        </p:txBody>
      </p:sp>
      <p:sp>
        <p:nvSpPr>
          <p:cNvPr id="6" name="TextBox 5">
            <a:extLst>
              <a:ext uri="{FF2B5EF4-FFF2-40B4-BE49-F238E27FC236}">
                <a16:creationId xmlns:a16="http://schemas.microsoft.com/office/drawing/2014/main" id="{2ABD3DA6-A616-AA5A-CA18-CB83DEAF65F2}"/>
              </a:ext>
            </a:extLst>
          </p:cNvPr>
          <p:cNvSpPr txBox="1"/>
          <p:nvPr/>
        </p:nvSpPr>
        <p:spPr>
          <a:xfrm>
            <a:off x="48830" y="2099662"/>
            <a:ext cx="6094302" cy="5110438"/>
          </a:xfrm>
          <a:prstGeom prst="rect">
            <a:avLst/>
          </a:prstGeom>
          <a:noFill/>
        </p:spPr>
        <p:txBody>
          <a:bodyPr wrap="square" rtlCol="0">
            <a:spAutoFit/>
          </a:bodyPr>
          <a:lstStyle/>
          <a:p>
            <a:pPr marR="0" algn="just">
              <a:lnSpc>
                <a:spcPct val="107000"/>
              </a:lnSpc>
              <a:spcBef>
                <a:spcPts val="0"/>
              </a:spcBef>
              <a:spcAft>
                <a:spcPts val="800"/>
              </a:spcAft>
            </a:pPr>
            <a:r>
              <a:rPr lang="sr-Cyrl-RS" sz="2400" kern="100" dirty="0">
                <a:ea typeface="Calibri" panose="020F0502020204030204" pitchFamily="34" charset="0"/>
                <a:cs typeface="Times New Roman" panose="02020603050405020304" pitchFamily="18" charset="0"/>
              </a:rPr>
              <a:t>За успешну реализацију пројектне идеје, дефинишу се следеће активности:</a:t>
            </a:r>
            <a:endParaRPr lang="sr-Latn-RS" sz="2400" kern="100" dirty="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sr-Latn-RS" sz="1400" kern="100" dirty="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r-Cyrl-R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Прикупљање отпада биљног порекла који ће користити у „</a:t>
            </a:r>
            <a:r>
              <a:rPr kumimoji="0" lang="sr-Cyrl-RS" sz="2400" b="0" i="0" u="none" strike="noStrike" kern="1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фармингу</a:t>
            </a:r>
            <a:r>
              <a:rPr kumimoji="0" lang="sr-Cyrl-R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ларви</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r-Cyrl-R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Праћење и континуална оптимизација процеса</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r-Cyrl-R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Дехидратација ларви и пратеће активности за добијање готовог производа</a:t>
            </a:r>
          </a:p>
          <a:p>
            <a:pPr marL="285750" marR="0" lvl="0" indent="-2857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r-Cyrl-RS" sz="24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Анализа потенцијалног тржишта и његов пласман</a:t>
            </a:r>
          </a:p>
          <a:p>
            <a:pPr marR="0" algn="just">
              <a:lnSpc>
                <a:spcPct val="107000"/>
              </a:lnSpc>
              <a:spcBef>
                <a:spcPts val="0"/>
              </a:spcBef>
              <a:spcAft>
                <a:spcPts val="800"/>
              </a:spcAft>
            </a:pPr>
            <a:endParaRPr lang="sr-Cyrl-RS" sz="1400" kern="100" dirty="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30DE482-9084-1FEA-A18E-5DB7C3799423}"/>
              </a:ext>
            </a:extLst>
          </p:cNvPr>
          <p:cNvPicPr>
            <a:picLocks noChangeAspect="1"/>
          </p:cNvPicPr>
          <p:nvPr/>
        </p:nvPicPr>
        <p:blipFill>
          <a:blip r:embed="rId3"/>
          <a:stretch>
            <a:fillRect/>
          </a:stretch>
        </p:blipFill>
        <p:spPr>
          <a:xfrm>
            <a:off x="6143132" y="2433122"/>
            <a:ext cx="6001735" cy="4087981"/>
          </a:xfrm>
          <a:prstGeom prst="rect">
            <a:avLst/>
          </a:prstGeom>
        </p:spPr>
      </p:pic>
    </p:spTree>
    <p:extLst>
      <p:ext uri="{BB962C8B-B14F-4D97-AF65-F5344CB8AC3E}">
        <p14:creationId xmlns:p14="http://schemas.microsoft.com/office/powerpoint/2010/main" val="1563584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b24b12-d7e5-4e46-9c82-4aaab35e0d6e">
      <Terms xmlns="http://schemas.microsoft.com/office/infopath/2007/PartnerControls"/>
    </lcf76f155ced4ddcb4097134ff3c332f>
    <TaxCatchAll xmlns="3989381d-8515-4919-a331-87c58876b4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BDFC38CAB204A81EF7F1CD8A60BE2" ma:contentTypeVersion="17" ma:contentTypeDescription="Create a new document." ma:contentTypeScope="" ma:versionID="fee1274437a1d3fdc42959d3becf31a5">
  <xsd:schema xmlns:xsd="http://www.w3.org/2001/XMLSchema" xmlns:xs="http://www.w3.org/2001/XMLSchema" xmlns:p="http://schemas.microsoft.com/office/2006/metadata/properties" xmlns:ns2="f9b24b12-d7e5-4e46-9c82-4aaab35e0d6e" xmlns:ns3="3989381d-8515-4919-a331-87c58876b42f" targetNamespace="http://schemas.microsoft.com/office/2006/metadata/properties" ma:root="true" ma:fieldsID="c7a5695df7b4091f1746fcc574ce7a22" ns2:_="" ns3:_="">
    <xsd:import namespace="f9b24b12-d7e5-4e46-9c82-4aaab35e0d6e"/>
    <xsd:import namespace="3989381d-8515-4919-a331-87c58876b4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24b12-d7e5-4e46-9c82-4aaab35e0d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89381d-8515-4919-a331-87c58876b4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cf32f57-2ef6-442f-891f-30c7a1aa59f3}" ma:internalName="TaxCatchAll" ma:showField="CatchAllData" ma:web="3989381d-8515-4919-a331-87c58876b4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3EA7C1-7D31-4ECC-95EC-5884F376B27C}">
  <ds:schemaRefs>
    <ds:schemaRef ds:uri="f9b24b12-d7e5-4e46-9c82-4aaab35e0d6e"/>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3989381d-8515-4919-a331-87c58876b42f"/>
    <ds:schemaRef ds:uri="http://purl.org/dc/dcmitype/"/>
  </ds:schemaRefs>
</ds:datastoreItem>
</file>

<file path=customXml/itemProps2.xml><?xml version="1.0" encoding="utf-8"?>
<ds:datastoreItem xmlns:ds="http://schemas.openxmlformats.org/officeDocument/2006/customXml" ds:itemID="{AE095605-2321-4AF1-8C59-7DCFE9A7EC46}">
  <ds:schemaRefs>
    <ds:schemaRef ds:uri="http://schemas.microsoft.com/sharepoint/v3/contenttype/forms"/>
  </ds:schemaRefs>
</ds:datastoreItem>
</file>

<file path=customXml/itemProps3.xml><?xml version="1.0" encoding="utf-8"?>
<ds:datastoreItem xmlns:ds="http://schemas.openxmlformats.org/officeDocument/2006/customXml" ds:itemID="{FE6A2BF0-4FA3-4111-8B9A-E45C53CC4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b24b12-d7e5-4e46-9c82-4aaab35e0d6e"/>
    <ds:schemaRef ds:uri="3989381d-8515-4919-a331-87c58876b4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1633</TotalTime>
  <Words>583</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dc:creator>
  <cp:lastModifiedBy>Filimonovic</cp:lastModifiedBy>
  <cp:revision>40</cp:revision>
  <dcterms:created xsi:type="dcterms:W3CDTF">2021-12-07T18:51:11Z</dcterms:created>
  <dcterms:modified xsi:type="dcterms:W3CDTF">2024-11-20T16:00:47Z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0x010100E95BDFC38CAB204A81EF7F1CD8A60BE2</vt:lpwstr>
  </property>
  <property fmtid="{D5CDD505-2E9C-101B-9397-08002B2CF9AE}" pid="3" name="MediaServiceImageTags">
    <vt:lpwstr/>
  </property>
</Properties>
</file>